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8081" y="661162"/>
            <a:ext cx="3767836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17650" y="1414652"/>
            <a:ext cx="5929630" cy="4707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1867281"/>
            <a:ext cx="7369175" cy="909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2789" marR="5080" indent="-1990725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ICE</a:t>
            </a:r>
            <a:r>
              <a:rPr sz="2900" spc="-15" dirty="0"/>
              <a:t> </a:t>
            </a:r>
            <a:r>
              <a:rPr sz="2900" dirty="0"/>
              <a:t>CREAM</a:t>
            </a:r>
            <a:r>
              <a:rPr sz="2900" spc="-10" dirty="0"/>
              <a:t> </a:t>
            </a:r>
            <a:r>
              <a:rPr sz="2900" dirty="0"/>
              <a:t>MAKER</a:t>
            </a:r>
            <a:r>
              <a:rPr sz="2900" spc="-170" dirty="0"/>
              <a:t> </a:t>
            </a:r>
            <a:r>
              <a:rPr sz="2900" dirty="0"/>
              <a:t>AS</a:t>
            </a:r>
            <a:r>
              <a:rPr sz="2900" spc="-175" dirty="0"/>
              <a:t> </a:t>
            </a:r>
            <a:r>
              <a:rPr sz="2900" dirty="0"/>
              <a:t>AN</a:t>
            </a:r>
            <a:r>
              <a:rPr sz="2900" spc="-165" dirty="0"/>
              <a:t> </a:t>
            </a:r>
            <a:r>
              <a:rPr sz="2900" spc="-15" dirty="0"/>
              <a:t>ACCESSORY</a:t>
            </a:r>
            <a:r>
              <a:rPr sz="2900" spc="-114" dirty="0"/>
              <a:t> </a:t>
            </a:r>
            <a:r>
              <a:rPr sz="2900" dirty="0"/>
              <a:t>OF </a:t>
            </a:r>
            <a:r>
              <a:rPr sz="2900" spc="-710" dirty="0"/>
              <a:t> </a:t>
            </a:r>
            <a:r>
              <a:rPr sz="2900" dirty="0"/>
              <a:t>AN</a:t>
            </a:r>
            <a:r>
              <a:rPr sz="2900" spc="-5" dirty="0"/>
              <a:t> </a:t>
            </a:r>
            <a:r>
              <a:rPr sz="2900" spc="-30" dirty="0"/>
              <a:t>REFRIGERATOR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405485" y="130555"/>
            <a:ext cx="83324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5975" marR="5080" indent="-80391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AALIM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MUHAMMED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SALEGH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COLLEGE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ENGINEERING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DEPARTMENT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 MECHANICAL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ENGINEERING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1951" y="5942787"/>
            <a:ext cx="6082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G</a:t>
            </a:r>
            <a:r>
              <a:rPr sz="2000" b="1" spc="5" dirty="0">
                <a:latin typeface="Times New Roman"/>
                <a:cs typeface="Times New Roman"/>
              </a:rPr>
              <a:t>U</a:t>
            </a:r>
            <a:r>
              <a:rPr sz="2000" b="1" dirty="0">
                <a:latin typeface="Times New Roman"/>
                <a:cs typeface="Times New Roman"/>
              </a:rPr>
              <a:t>IDE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</a:t>
            </a:r>
            <a:r>
              <a:rPr sz="2000" b="1" spc="-185" dirty="0">
                <a:latin typeface="Times New Roman"/>
                <a:cs typeface="Times New Roman"/>
              </a:rPr>
              <a:t>Y</a:t>
            </a:r>
            <a:r>
              <a:rPr sz="2000" b="1" dirty="0">
                <a:latin typeface="Times New Roman"/>
                <a:cs typeface="Times New Roman"/>
              </a:rPr>
              <a:t>: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</a:t>
            </a:r>
            <a:r>
              <a:rPr sz="2000" b="1" spc="-185" dirty="0">
                <a:latin typeface="Times New Roman"/>
                <a:cs typeface="Times New Roman"/>
              </a:rPr>
              <a:t>r</a:t>
            </a:r>
            <a:r>
              <a:rPr sz="2000" b="1" dirty="0">
                <a:latin typeface="Times New Roman"/>
                <a:cs typeface="Times New Roman"/>
              </a:rPr>
              <a:t>. </a:t>
            </a:r>
            <a:r>
              <a:rPr sz="2000" b="1" spc="-190" dirty="0">
                <a:latin typeface="Times New Roman"/>
                <a:cs typeface="Times New Roman"/>
              </a:rPr>
              <a:t>P</a:t>
            </a:r>
            <a:r>
              <a:rPr sz="2000" b="1" dirty="0">
                <a:latin typeface="Times New Roman"/>
                <a:cs typeface="Times New Roman"/>
              </a:rPr>
              <a:t>. MU</a:t>
            </a:r>
            <a:r>
              <a:rPr sz="2000" b="1" spc="5" dirty="0">
                <a:latin typeface="Times New Roman"/>
                <a:cs typeface="Times New Roman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IR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JA</a:t>
            </a:r>
            <a:r>
              <a:rPr sz="2000" b="1" spc="-1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5" dirty="0">
                <a:latin typeface="Times New Roman"/>
                <a:cs typeface="Times New Roman"/>
              </a:rPr>
              <a:t>H</a:t>
            </a:r>
            <a:r>
              <a:rPr sz="2000" b="1" dirty="0">
                <a:latin typeface="Times New Roman"/>
                <a:cs typeface="Times New Roman"/>
              </a:rPr>
              <a:t>A</a:t>
            </a:r>
            <a:r>
              <a:rPr sz="2000" b="1" spc="5" dirty="0">
                <a:latin typeface="Times New Roman"/>
                <a:cs typeface="Times New Roman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D</a:t>
            </a:r>
            <a:r>
              <a:rPr sz="2000" b="1" spc="5" dirty="0">
                <a:latin typeface="Times New Roman"/>
                <a:cs typeface="Times New Roman"/>
              </a:rPr>
              <a:t>R</a:t>
            </a:r>
            <a:r>
              <a:rPr sz="2000" b="1" spc="1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M.E.</a:t>
            </a:r>
            <a:r>
              <a:rPr sz="2000" b="1" dirty="0">
                <a:latin typeface="Calibri"/>
                <a:cs typeface="Calibri"/>
              </a:rPr>
              <a:t>,</a:t>
            </a:r>
            <a:r>
              <a:rPr sz="2000" b="1" spc="-5" dirty="0">
                <a:latin typeface="Calibri"/>
                <a:cs typeface="Calibri"/>
              </a:rPr>
              <a:t> Ph</a:t>
            </a:r>
            <a:r>
              <a:rPr sz="2000" b="1" spc="5" dirty="0">
                <a:latin typeface="Calibri"/>
                <a:cs typeface="Calibri"/>
              </a:rPr>
              <a:t>.</a:t>
            </a:r>
            <a:r>
              <a:rPr sz="2000" b="1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17063" y="3213938"/>
            <a:ext cx="2860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TEAM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MEMBERS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68653" y="4003193"/>
          <a:ext cx="6617970" cy="1490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8695"/>
                <a:gridCol w="1819275"/>
              </a:tblGrid>
              <a:tr h="342091">
                <a:tc>
                  <a:txBody>
                    <a:bodyPr/>
                    <a:lstStyle/>
                    <a:p>
                      <a:pPr marL="127000">
                        <a:lnSpc>
                          <a:spcPts val="218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N.</a:t>
                      </a: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MOHAMMED</a:t>
                      </a:r>
                      <a:r>
                        <a:rPr sz="20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BILAL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185"/>
                        </a:lnSpc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110119114033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0297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JOGESHWARE</a:t>
                      </a:r>
                      <a:r>
                        <a:rPr sz="20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RAO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110119114305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/>
                </a:tc>
              </a:tr>
              <a:tr h="402971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spc="-18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.KH</a:t>
                      </a: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JA</a:t>
                      </a:r>
                      <a:r>
                        <a:rPr sz="2000" b="1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spc="-25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sz="2000" b="1" spc="-20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spc="-15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EN</a:t>
                      </a:r>
                      <a:r>
                        <a:rPr sz="20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AH</a:t>
                      </a:r>
                      <a:r>
                        <a:rPr sz="2000" b="1" spc="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MED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110119114306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</a:tr>
              <a:tr h="342091">
                <a:tc>
                  <a:txBody>
                    <a:bodyPr/>
                    <a:lstStyle/>
                    <a:p>
                      <a:pPr marL="127000">
                        <a:lnSpc>
                          <a:spcPts val="2335"/>
                        </a:lnSpc>
                        <a:spcBef>
                          <a:spcPts val="26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A.</a:t>
                      </a:r>
                      <a:r>
                        <a:rPr sz="2000" b="1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ARSHAD</a:t>
                      </a: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HASAN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2335"/>
                        </a:lnSpc>
                        <a:spcBef>
                          <a:spcPts val="260"/>
                        </a:spcBef>
                      </a:pP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110119114701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755" y="304800"/>
            <a:ext cx="3637788" cy="32918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3886200"/>
            <a:ext cx="3649979" cy="26837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755" y="3886200"/>
            <a:ext cx="3637788" cy="26837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00600" y="304800"/>
            <a:ext cx="3649979" cy="32918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93800" y="3594100"/>
            <a:ext cx="2581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3D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Moter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Battery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8300" y="6527800"/>
            <a:ext cx="1741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3D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Top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Section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Cap.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4900" y="3594100"/>
            <a:ext cx="804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3D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Cap1.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2200" y="6527800"/>
            <a:ext cx="7258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3D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Hub.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158" y="232613"/>
            <a:ext cx="7016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L-</a:t>
            </a:r>
            <a:r>
              <a:rPr dirty="0"/>
              <a:t>KEY</a:t>
            </a:r>
            <a:r>
              <a:rPr spc="-270" dirty="0"/>
              <a:t> </a:t>
            </a:r>
            <a:r>
              <a:rPr spc="-495" dirty="0"/>
              <a:t>W</a:t>
            </a:r>
            <a:r>
              <a:rPr spc="-409" dirty="0"/>
              <a:t>A</a:t>
            </a:r>
            <a:r>
              <a:rPr dirty="0"/>
              <a:t>Y</a:t>
            </a:r>
            <a:r>
              <a:rPr spc="-170" dirty="0"/>
              <a:t> </a:t>
            </a:r>
            <a:r>
              <a:rPr dirty="0"/>
              <a:t>LOCK</a:t>
            </a:r>
            <a:r>
              <a:rPr spc="-15" dirty="0"/>
              <a:t> </a:t>
            </a:r>
            <a:r>
              <a:rPr dirty="0"/>
              <a:t>SYST</a:t>
            </a:r>
            <a:r>
              <a:rPr spc="-15" dirty="0"/>
              <a:t>E</a:t>
            </a:r>
            <a:r>
              <a:rPr spc="5"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67130"/>
            <a:ext cx="787019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 "L keyway lock </a:t>
            </a:r>
            <a:r>
              <a:rPr sz="2000" spc="-5" dirty="0">
                <a:latin typeface="Times New Roman"/>
                <a:cs typeface="Times New Roman"/>
              </a:rPr>
              <a:t>system" </a:t>
            </a:r>
            <a:r>
              <a:rPr sz="2000" dirty="0">
                <a:latin typeface="Times New Roman"/>
                <a:cs typeface="Times New Roman"/>
              </a:rPr>
              <a:t>is a type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lock mechanism that uses 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specific keyway </a:t>
            </a:r>
            <a:r>
              <a:rPr sz="2000" spc="5" dirty="0">
                <a:latin typeface="Times New Roman"/>
                <a:cs typeface="Times New Roman"/>
              </a:rPr>
              <a:t>profile </a:t>
            </a:r>
            <a:r>
              <a:rPr sz="2000" dirty="0">
                <a:latin typeface="Times New Roman"/>
                <a:cs typeface="Times New Roman"/>
              </a:rPr>
              <a:t>called the "L </a:t>
            </a:r>
            <a:r>
              <a:rPr sz="2000" spc="-15" dirty="0">
                <a:latin typeface="Times New Roman"/>
                <a:cs typeface="Times New Roman"/>
              </a:rPr>
              <a:t>keyway." </a:t>
            </a:r>
            <a:r>
              <a:rPr sz="2000" dirty="0">
                <a:latin typeface="Times New Roman"/>
                <a:cs typeface="Times New Roman"/>
              </a:rPr>
              <a:t>The key has an </a:t>
            </a:r>
            <a:r>
              <a:rPr sz="2000" spc="-15" dirty="0">
                <a:latin typeface="Times New Roman"/>
                <a:cs typeface="Times New Roman"/>
              </a:rPr>
              <a:t>L-shaped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groove </a:t>
            </a:r>
            <a:r>
              <a:rPr sz="2000" dirty="0">
                <a:latin typeface="Times New Roman"/>
                <a:cs typeface="Times New Roman"/>
              </a:rPr>
              <a:t>that </a:t>
            </a:r>
            <a:r>
              <a:rPr sz="2000" spc="-5" dirty="0">
                <a:latin typeface="Times New Roman"/>
                <a:cs typeface="Times New Roman"/>
              </a:rPr>
              <a:t>matches </a:t>
            </a:r>
            <a:r>
              <a:rPr sz="2000" dirty="0">
                <a:latin typeface="Times New Roman"/>
                <a:cs typeface="Times New Roman"/>
              </a:rPr>
              <a:t>the lock cylinder's internal components. </a:t>
            </a:r>
            <a:r>
              <a:rPr sz="2000" spc="5" dirty="0">
                <a:latin typeface="Times New Roman"/>
                <a:cs typeface="Times New Roman"/>
              </a:rPr>
              <a:t>When </a:t>
            </a:r>
            <a:r>
              <a:rPr sz="2000" dirty="0">
                <a:latin typeface="Times New Roman"/>
                <a:cs typeface="Times New Roman"/>
              </a:rPr>
              <a:t>the L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inserted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turned,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aligns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grooves,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allowing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lock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open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close.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4776" y="2993135"/>
            <a:ext cx="4002024" cy="32293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772" y="2993135"/>
            <a:ext cx="3963924" cy="3229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661" y="512191"/>
            <a:ext cx="78098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ELECTRICAL</a:t>
            </a:r>
            <a:r>
              <a:rPr sz="4000" spc="-180" dirty="0"/>
              <a:t> </a:t>
            </a:r>
            <a:r>
              <a:rPr sz="4000" spc="-5" dirty="0"/>
              <a:t>CIRCUIT</a:t>
            </a:r>
            <a:r>
              <a:rPr sz="4000" spc="-70" dirty="0"/>
              <a:t> </a:t>
            </a:r>
            <a:r>
              <a:rPr sz="4000" spc="-5" dirty="0"/>
              <a:t>DIAGRAM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" y="1600200"/>
            <a:ext cx="80467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8472" y="280162"/>
            <a:ext cx="61474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ASSEMBLED</a:t>
            </a:r>
            <a:r>
              <a:rPr spc="-75" dirty="0"/>
              <a:t> </a:t>
            </a:r>
            <a:r>
              <a:rPr spc="-50" dirty="0"/>
              <a:t>DRAWING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246632"/>
            <a:ext cx="3788664" cy="46009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1246632"/>
            <a:ext cx="3581400" cy="4572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90700" y="5867400"/>
            <a:ext cx="1154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3D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Model.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6300" y="5854700"/>
            <a:ext cx="1394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2D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Drafting.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1497" y="478663"/>
            <a:ext cx="50018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3D</a:t>
            </a:r>
            <a:r>
              <a:rPr spc="-35" dirty="0"/>
              <a:t> </a:t>
            </a:r>
            <a:r>
              <a:rPr dirty="0"/>
              <a:t>PRINTED</a:t>
            </a:r>
            <a:r>
              <a:rPr spc="-60" dirty="0"/>
              <a:t> </a:t>
            </a:r>
            <a:r>
              <a:rPr spc="-135" dirty="0"/>
              <a:t>PARTS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5647" y="1407794"/>
            <a:ext cx="7172959" cy="4697730"/>
            <a:chOff x="985647" y="1407794"/>
            <a:chExt cx="7172959" cy="4697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172" y="1417319"/>
              <a:ext cx="7153656" cy="46786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0409" y="1412557"/>
              <a:ext cx="7163434" cy="4688205"/>
            </a:xfrm>
            <a:custGeom>
              <a:avLst/>
              <a:gdLst/>
              <a:ahLst/>
              <a:cxnLst/>
              <a:rect l="l" t="t" r="r" b="b"/>
              <a:pathLst>
                <a:path w="7163434" h="4688205">
                  <a:moveTo>
                    <a:pt x="0" y="4688205"/>
                  </a:moveTo>
                  <a:lnTo>
                    <a:pt x="7163181" y="4688205"/>
                  </a:lnTo>
                  <a:lnTo>
                    <a:pt x="7163181" y="0"/>
                  </a:lnTo>
                  <a:lnTo>
                    <a:pt x="0" y="0"/>
                  </a:lnTo>
                  <a:lnTo>
                    <a:pt x="0" y="4688205"/>
                  </a:lnTo>
                  <a:close/>
                </a:path>
              </a:pathLst>
            </a:custGeom>
            <a:ln w="9525">
              <a:solidFill>
                <a:srgbClr val="8E71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0701" y="93726"/>
            <a:ext cx="40201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Times New Roman"/>
                <a:cs typeface="Times New Roman"/>
              </a:rPr>
              <a:t>NO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LOAD</a:t>
            </a:r>
            <a:r>
              <a:rPr sz="3200" b="1" spc="-10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TEST</a:t>
            </a:r>
            <a:r>
              <a:rPr sz="3200" b="1" spc="-9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RUN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WhatsApp Video 2023-05-22 at 3.10.27 PM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5981" y="685800"/>
            <a:ext cx="3849623" cy="5883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1829" y="466470"/>
            <a:ext cx="44005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FINAL</a:t>
            </a:r>
            <a:r>
              <a:rPr spc="-245" dirty="0"/>
              <a:t> </a:t>
            </a:r>
            <a:r>
              <a:rPr dirty="0"/>
              <a:t>PRODUCT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9527" y="1417319"/>
            <a:ext cx="4504944" cy="49331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5233" y="148539"/>
            <a:ext cx="2961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FINAL</a:t>
            </a:r>
            <a:r>
              <a:rPr sz="3200" b="1" spc="-18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R</a:t>
            </a:r>
            <a:r>
              <a:rPr sz="3200" b="1" spc="-15" dirty="0">
                <a:latin typeface="Times New Roman"/>
                <a:cs typeface="Times New Roman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SU</a:t>
            </a:r>
            <a:r>
              <a:rPr sz="3200" b="1" spc="-295" dirty="0">
                <a:latin typeface="Times New Roman"/>
                <a:cs typeface="Times New Roman"/>
              </a:rPr>
              <a:t>L</a:t>
            </a:r>
            <a:r>
              <a:rPr sz="3200" b="1" dirty="0">
                <a:latin typeface="Times New Roman"/>
                <a:cs typeface="Times New Roman"/>
              </a:rPr>
              <a:t>T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WhatsApp Video 2023-05-22 at 3.21.01 PM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1154" y="662889"/>
            <a:ext cx="3669797" cy="5963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5" y="576199"/>
            <a:ext cx="52393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FINANCIAL</a:t>
            </a:r>
            <a:r>
              <a:rPr sz="3200" spc="-200" dirty="0"/>
              <a:t> </a:t>
            </a:r>
            <a:r>
              <a:rPr sz="3200" dirty="0"/>
              <a:t>MANAGEMENT</a:t>
            </a:r>
            <a:endParaRPr sz="32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17650" y="1414652"/>
          <a:ext cx="5910579" cy="4694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405"/>
                <a:gridCol w="3719195"/>
                <a:gridCol w="1617979"/>
              </a:tblGrid>
              <a:tr h="361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SNO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MATERIAL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61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PLA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FILAMENT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1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BATTERY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HOLDER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715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1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MOTOR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300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1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ADAPTER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MULTIMETER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470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11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PRINTING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SERVICES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5300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BEARING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(2NOS)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300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1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INGREDIENTS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300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1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GLUE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STICK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60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10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CARBON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PAPER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10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SPST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SWITCH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611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OVERHEAD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580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61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40" dirty="0">
                          <a:latin typeface="Calibri"/>
                          <a:cs typeface="Calibri"/>
                        </a:rPr>
                        <a:t>TOTAL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9000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7297" y="584962"/>
            <a:ext cx="36309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</a:t>
            </a:r>
            <a:r>
              <a:rPr spc="5" dirty="0"/>
              <a:t>C</a:t>
            </a:r>
            <a:r>
              <a:rPr dirty="0"/>
              <a:t>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749549"/>
            <a:ext cx="8073390" cy="31115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2265" indent="-34226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342265" algn="l"/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Manufacturing</a:t>
            </a:r>
            <a:r>
              <a:rPr sz="2200" spc="17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modern</a:t>
            </a:r>
            <a:r>
              <a:rPr sz="2200" spc="19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ice</a:t>
            </a:r>
            <a:r>
              <a:rPr sz="2200" spc="18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cream</a:t>
            </a:r>
            <a:r>
              <a:rPr sz="2200" spc="18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makers</a:t>
            </a:r>
            <a:r>
              <a:rPr sz="2200" spc="18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typically</a:t>
            </a:r>
            <a:r>
              <a:rPr sz="2200" spc="204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involves</a:t>
            </a:r>
            <a:r>
              <a:rPr sz="2200" spc="17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17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use</a:t>
            </a:r>
            <a:endParaRPr sz="2200">
              <a:latin typeface="Times New Roman"/>
              <a:cs typeface="Times New Roman"/>
            </a:endParaRPr>
          </a:p>
          <a:p>
            <a:pPr marR="64769" algn="ctr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electric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motors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automated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processes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produce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ice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cream.</a:t>
            </a:r>
            <a:endParaRPr sz="22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1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This </a:t>
            </a:r>
            <a:r>
              <a:rPr sz="2200" spc="-5" dirty="0">
                <a:latin typeface="Times New Roman"/>
                <a:cs typeface="Times New Roman"/>
              </a:rPr>
              <a:t>allows </a:t>
            </a:r>
            <a:r>
              <a:rPr sz="2200" dirty="0">
                <a:latin typeface="Times New Roman"/>
                <a:cs typeface="Times New Roman"/>
              </a:rPr>
              <a:t>for </a:t>
            </a:r>
            <a:r>
              <a:rPr sz="2200" spc="-5" dirty="0">
                <a:latin typeface="Times New Roman"/>
                <a:cs typeface="Times New Roman"/>
              </a:rPr>
              <a:t>greater efficiency and consistency in the production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process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compared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 manual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methods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used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vintage ice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makers.</a:t>
            </a:r>
            <a:endParaRPr sz="2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10000"/>
              </a:lnSpc>
              <a:spcBef>
                <a:spcPts val="525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Advances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technology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have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also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allowed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for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creation</a:t>
            </a:r>
            <a:r>
              <a:rPr sz="2200" spc="54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of 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various </a:t>
            </a:r>
            <a:r>
              <a:rPr sz="2200" spc="-5" dirty="0">
                <a:latin typeface="Times New Roman"/>
                <a:cs typeface="Times New Roman"/>
              </a:rPr>
              <a:t>features and settings that </a:t>
            </a:r>
            <a:r>
              <a:rPr sz="2200" spc="-10" dirty="0">
                <a:latin typeface="Times New Roman"/>
                <a:cs typeface="Times New Roman"/>
              </a:rPr>
              <a:t>can </a:t>
            </a:r>
            <a:r>
              <a:rPr sz="2200" spc="-5" dirty="0">
                <a:latin typeface="Times New Roman"/>
                <a:cs typeface="Times New Roman"/>
              </a:rPr>
              <a:t>produce </a:t>
            </a:r>
            <a:r>
              <a:rPr sz="2200" spc="-10" dirty="0">
                <a:latin typeface="Times New Roman"/>
                <a:cs typeface="Times New Roman"/>
              </a:rPr>
              <a:t>different </a:t>
            </a:r>
            <a:r>
              <a:rPr sz="2200" spc="-5" dirty="0">
                <a:latin typeface="Times New Roman"/>
                <a:cs typeface="Times New Roman"/>
              </a:rPr>
              <a:t>types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-10" dirty="0">
                <a:latin typeface="Times New Roman"/>
                <a:cs typeface="Times New Roman"/>
              </a:rPr>
              <a:t>ice </a:t>
            </a:r>
            <a:r>
              <a:rPr sz="2200" spc="-5" dirty="0">
                <a:latin typeface="Times New Roman"/>
                <a:cs typeface="Times New Roman"/>
              </a:rPr>
              <a:t> cream, making modern ice cream makers more versatile and </a:t>
            </a:r>
            <a:r>
              <a:rPr sz="2200" spc="-15" dirty="0">
                <a:latin typeface="Times New Roman"/>
                <a:cs typeface="Times New Roman"/>
              </a:rPr>
              <a:t>user- 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friendly.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9054" y="478663"/>
            <a:ext cx="29470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ABSTRACT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2805"/>
            <a:ext cx="807593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Here we are doing product development based on refrigeration.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 purpose of the project </a:t>
            </a:r>
            <a:r>
              <a:rPr sz="2400" dirty="0">
                <a:latin typeface="Times New Roman"/>
                <a:cs typeface="Times New Roman"/>
              </a:rPr>
              <a:t>is to </a:t>
            </a:r>
            <a:r>
              <a:rPr sz="2400" spc="-5" dirty="0">
                <a:latin typeface="Times New Roman"/>
                <a:cs typeface="Times New Roman"/>
              </a:rPr>
              <a:t>develop another accessory </a:t>
            </a:r>
            <a:r>
              <a:rPr sz="2400" dirty="0">
                <a:latin typeface="Times New Roman"/>
                <a:cs typeface="Times New Roman"/>
              </a:rPr>
              <a:t>for a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refrigerator. </a:t>
            </a:r>
            <a:r>
              <a:rPr sz="2400" dirty="0">
                <a:latin typeface="Times New Roman"/>
                <a:cs typeface="Times New Roman"/>
              </a:rPr>
              <a:t>This product </a:t>
            </a:r>
            <a:r>
              <a:rPr sz="2400" spc="-5" dirty="0">
                <a:latin typeface="Times New Roman"/>
                <a:cs typeface="Times New Roman"/>
              </a:rPr>
              <a:t>will give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advantage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making </a:t>
            </a:r>
            <a:r>
              <a:rPr sz="2400" spc="-10" dirty="0">
                <a:latin typeface="Times New Roman"/>
                <a:cs typeface="Times New Roman"/>
              </a:rPr>
              <a:t>ice 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cream in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spc="-15" dirty="0">
                <a:latin typeface="Times New Roman"/>
                <a:cs typeface="Times New Roman"/>
              </a:rPr>
              <a:t>refrigerator.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product will attach </a:t>
            </a:r>
            <a:r>
              <a:rPr sz="2400" dirty="0">
                <a:latin typeface="Times New Roman"/>
                <a:cs typeface="Times New Roman"/>
              </a:rPr>
              <a:t>and detach from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refrigerator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make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more </a:t>
            </a:r>
            <a:r>
              <a:rPr sz="2400" spc="-10" dirty="0">
                <a:latin typeface="Times New Roman"/>
                <a:cs typeface="Times New Roman"/>
              </a:rPr>
              <a:t>effective.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5" dirty="0">
                <a:latin typeface="Times New Roman"/>
                <a:cs typeface="Times New Roman"/>
              </a:rPr>
              <a:t>product’s </a:t>
            </a:r>
            <a:r>
              <a:rPr sz="2400" spc="-5" dirty="0">
                <a:latin typeface="Times New Roman"/>
                <a:cs typeface="Times New Roman"/>
              </a:rPr>
              <a:t>simple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working</a:t>
            </a:r>
            <a:r>
              <a:rPr sz="2400" dirty="0">
                <a:latin typeface="Times New Roman"/>
                <a:cs typeface="Times New Roman"/>
              </a:rPr>
              <a:t> process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high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speed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electric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motor,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geared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at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approximately 30rpm, drives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mechanism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simultaneously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rotates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canister,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counter-rotates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scraper,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holds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churn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paddles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stationary.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canister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turns,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ice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cream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mixture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freezes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inner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wall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canister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WHAT’S</a:t>
            </a:r>
            <a:r>
              <a:rPr spc="-75" dirty="0"/>
              <a:t> </a:t>
            </a:r>
            <a:r>
              <a:rPr spc="-5" dirty="0"/>
              <a:t>NEXT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6282"/>
            <a:ext cx="8073390" cy="438594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Choose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suitable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potentiometer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for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motor's</a:t>
            </a:r>
            <a:r>
              <a:rPr sz="2200" spc="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specifications.</a:t>
            </a:r>
            <a:endParaRPr sz="2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spc="-25" dirty="0">
                <a:latin typeface="Times New Roman"/>
                <a:cs typeface="Times New Roman"/>
              </a:rPr>
              <a:t>Wire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potentiometer: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Connect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one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end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the</a:t>
            </a:r>
            <a:r>
              <a:rPr sz="2200" spc="-5" dirty="0">
                <a:latin typeface="Times New Roman"/>
                <a:cs typeface="Times New Roman"/>
              </a:rPr>
              <a:t> power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supply's </a:t>
            </a:r>
            <a:r>
              <a:rPr sz="2200" dirty="0">
                <a:latin typeface="Times New Roman"/>
                <a:cs typeface="Times New Roman"/>
              </a:rPr>
              <a:t> positive </a:t>
            </a:r>
            <a:r>
              <a:rPr sz="2200" spc="-5" dirty="0">
                <a:latin typeface="Times New Roman"/>
                <a:cs typeface="Times New Roman"/>
              </a:rPr>
              <a:t>terminal,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other end to ground/negative, and the wiper to </a:t>
            </a:r>
            <a:r>
              <a:rPr sz="2200" dirty="0">
                <a:latin typeface="Times New Roman"/>
                <a:cs typeface="Times New Roman"/>
              </a:rPr>
              <a:t> the</a:t>
            </a:r>
            <a:r>
              <a:rPr sz="2200" spc="-10" dirty="0">
                <a:latin typeface="Times New Roman"/>
                <a:cs typeface="Times New Roman"/>
              </a:rPr>
              <a:t> motor's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speed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control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input.</a:t>
            </a:r>
            <a:endParaRPr sz="22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For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voltage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control: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Connect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wiper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motor's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voltage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control</a:t>
            </a:r>
            <a:endParaRPr sz="22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pin,</a:t>
            </a:r>
            <a:r>
              <a:rPr sz="2200" spc="-5" dirty="0">
                <a:latin typeface="Times New Roman"/>
                <a:cs typeface="Times New Roman"/>
              </a:rPr>
              <a:t> adjusting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voltage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with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potentiometer.</a:t>
            </a:r>
            <a:endParaRPr sz="2200">
              <a:latin typeface="Times New Roman"/>
              <a:cs typeface="Times New Roman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For </a:t>
            </a:r>
            <a:r>
              <a:rPr sz="2200" spc="-5" dirty="0">
                <a:latin typeface="Times New Roman"/>
                <a:cs typeface="Times New Roman"/>
              </a:rPr>
              <a:t>current</a:t>
            </a:r>
            <a:r>
              <a:rPr sz="2200" dirty="0">
                <a:latin typeface="Times New Roman"/>
                <a:cs typeface="Times New Roman"/>
              </a:rPr>
              <a:t> control: </a:t>
            </a:r>
            <a:r>
              <a:rPr sz="2200" spc="-65" dirty="0">
                <a:latin typeface="Times New Roman"/>
                <a:cs typeface="Times New Roman"/>
              </a:rPr>
              <a:t>Vary</a:t>
            </a:r>
            <a:r>
              <a:rPr sz="2200" spc="-6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 resistance in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series with</a:t>
            </a:r>
            <a:r>
              <a:rPr sz="2200" spc="5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 motor </a:t>
            </a:r>
            <a:r>
              <a:rPr sz="2200" dirty="0">
                <a:latin typeface="Times New Roman"/>
                <a:cs typeface="Times New Roman"/>
              </a:rPr>
              <a:t> using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 potentiometer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adjust the</a:t>
            </a:r>
            <a:r>
              <a:rPr sz="2200" dirty="0">
                <a:latin typeface="Times New Roman"/>
                <a:cs typeface="Times New Roman"/>
              </a:rPr>
              <a:t> current </a:t>
            </a:r>
            <a:r>
              <a:rPr sz="2200" spc="-5" dirty="0">
                <a:latin typeface="Times New Roman"/>
                <a:cs typeface="Times New Roman"/>
              </a:rPr>
              <a:t>and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control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speed.</a:t>
            </a:r>
            <a:endParaRPr sz="22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Calibrate</a:t>
            </a:r>
            <a:r>
              <a:rPr sz="2200" dirty="0">
                <a:latin typeface="Times New Roman"/>
                <a:cs typeface="Times New Roman"/>
              </a:rPr>
              <a:t> by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testing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RPM</a:t>
            </a:r>
            <a:r>
              <a:rPr sz="2200" spc="-5" dirty="0">
                <a:latin typeface="Times New Roman"/>
                <a:cs typeface="Times New Roman"/>
              </a:rPr>
              <a:t> at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different</a:t>
            </a:r>
            <a:r>
              <a:rPr sz="2200" spc="-5" dirty="0">
                <a:latin typeface="Times New Roman"/>
                <a:cs typeface="Times New Roman"/>
              </a:rPr>
              <a:t> potentiometer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settings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and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make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necessary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adjustments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for</a:t>
            </a:r>
            <a:r>
              <a:rPr sz="2200" dirty="0">
                <a:latin typeface="Times New Roman"/>
                <a:cs typeface="Times New Roman"/>
              </a:rPr>
              <a:t> desired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speed</a:t>
            </a:r>
            <a:r>
              <a:rPr sz="2200" dirty="0">
                <a:latin typeface="Times New Roman"/>
                <a:cs typeface="Times New Roman"/>
              </a:rPr>
              <a:t> range.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Additional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circuitry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like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amplifiers</a:t>
            </a:r>
            <a:r>
              <a:rPr sz="2200" dirty="0">
                <a:latin typeface="Times New Roman"/>
                <a:cs typeface="Times New Roman"/>
              </a:rPr>
              <a:t> or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feedback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loops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may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needed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for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precision.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5673" y="661162"/>
            <a:ext cx="36925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REFERENCES: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329"/>
            <a:ext cx="7921625" cy="36468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Johnson,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George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D.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(2011).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Profiles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Hue.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Xlibris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Corporation.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F81BC"/>
                </a:solidFill>
                <a:latin typeface="Times New Roman"/>
                <a:cs typeface="Times New Roman"/>
              </a:rPr>
              <a:t>p.</a:t>
            </a:r>
            <a:endParaRPr sz="2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4F81BC"/>
                </a:solidFill>
                <a:latin typeface="Times New Roman"/>
                <a:cs typeface="Times New Roman"/>
              </a:rPr>
              <a:t>62.</a:t>
            </a:r>
            <a:r>
              <a:rPr sz="2200" spc="-1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F81BC"/>
                </a:solidFill>
                <a:latin typeface="Times New Roman"/>
                <a:cs typeface="Times New Roman"/>
              </a:rPr>
              <a:t>ISBN</a:t>
            </a:r>
            <a:r>
              <a:rPr sz="2200" spc="1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F81BC"/>
                </a:solidFill>
                <a:latin typeface="Times New Roman"/>
                <a:cs typeface="Times New Roman"/>
              </a:rPr>
              <a:t>9781456851200.</a:t>
            </a:r>
            <a:endParaRPr sz="2200">
              <a:latin typeface="Times New Roman"/>
              <a:cs typeface="Times New Roman"/>
            </a:endParaRPr>
          </a:p>
          <a:p>
            <a:pPr marL="355600" marR="25654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Chris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Clarke</a:t>
            </a:r>
            <a:r>
              <a:rPr sz="2200" dirty="0">
                <a:latin typeface="Times New Roman"/>
                <a:cs typeface="Times New Roman"/>
              </a:rPr>
              <a:t> (2012).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Science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Ice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Cream.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Royal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Society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Chemistry. </a:t>
            </a:r>
            <a:r>
              <a:rPr sz="2200" dirty="0">
                <a:solidFill>
                  <a:srgbClr val="4F81BC"/>
                </a:solidFill>
                <a:latin typeface="Times New Roman"/>
                <a:cs typeface="Times New Roman"/>
              </a:rPr>
              <a:t>pp.</a:t>
            </a:r>
            <a:r>
              <a:rPr sz="2200" spc="-5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F81BC"/>
                </a:solidFill>
                <a:latin typeface="Times New Roman"/>
                <a:cs typeface="Times New Roman"/>
              </a:rPr>
              <a:t>7–.</a:t>
            </a:r>
            <a:r>
              <a:rPr sz="2200" spc="-5" dirty="0">
                <a:solidFill>
                  <a:srgbClr val="4F81BC"/>
                </a:solidFill>
                <a:latin typeface="Times New Roman"/>
                <a:cs typeface="Times New Roman"/>
              </a:rPr>
              <a:t> ISBN</a:t>
            </a:r>
            <a:r>
              <a:rPr sz="2200" spc="1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F81BC"/>
                </a:solidFill>
                <a:latin typeface="Times New Roman"/>
                <a:cs typeface="Times New Roman"/>
              </a:rPr>
              <a:t>978-1-84973-127-0.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Mary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Ellen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Snodgrass</a:t>
            </a:r>
            <a:r>
              <a:rPr sz="2200" spc="-5" dirty="0">
                <a:latin typeface="Times New Roman"/>
                <a:cs typeface="Times New Roman"/>
              </a:rPr>
              <a:t> (29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December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2004).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Encyclopedia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endParaRPr sz="2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Times New Roman"/>
                <a:cs typeface="Times New Roman"/>
              </a:rPr>
              <a:t>Kitchen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History. </a:t>
            </a:r>
            <a:r>
              <a:rPr sz="2200" spc="-5" dirty="0">
                <a:latin typeface="Times New Roman"/>
                <a:cs typeface="Times New Roman"/>
              </a:rPr>
              <a:t>Routledge.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4F81BC"/>
                </a:solidFill>
                <a:latin typeface="Times New Roman"/>
                <a:cs typeface="Times New Roman"/>
              </a:rPr>
              <a:t>pp. 504–.</a:t>
            </a:r>
            <a:r>
              <a:rPr sz="2200" spc="-5" dirty="0">
                <a:solidFill>
                  <a:srgbClr val="4F81BC"/>
                </a:solidFill>
                <a:latin typeface="Times New Roman"/>
                <a:cs typeface="Times New Roman"/>
              </a:rPr>
              <a:t> ISBN</a:t>
            </a:r>
            <a:r>
              <a:rPr sz="2200" spc="2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4F81BC"/>
                </a:solidFill>
                <a:latin typeface="Times New Roman"/>
                <a:cs typeface="Times New Roman"/>
              </a:rPr>
              <a:t>978-1-135-45572-9.</a:t>
            </a:r>
            <a:endParaRPr sz="2200">
              <a:latin typeface="Times New Roman"/>
              <a:cs typeface="Times New Roman"/>
            </a:endParaRPr>
          </a:p>
          <a:p>
            <a:pPr marL="355600" marR="34163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Johnson,</a:t>
            </a:r>
            <a:r>
              <a:rPr sz="2200" spc="-5" dirty="0">
                <a:latin typeface="Times New Roman"/>
                <a:cs typeface="Times New Roman"/>
              </a:rPr>
              <a:t> Nancy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(9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Sep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1843).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"Artificial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Freezer</a:t>
            </a:r>
            <a:r>
              <a:rPr sz="2200" spc="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Patent"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(PDF).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Google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Patents.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15" dirty="0">
                <a:latin typeface="Times New Roman"/>
                <a:cs typeface="Times New Roman"/>
              </a:rPr>
              <a:t>Alburger,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Shaunta (24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Apr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2017).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"The </a:t>
            </a:r>
            <a:r>
              <a:rPr sz="2200" spc="-10" dirty="0">
                <a:latin typeface="Times New Roman"/>
                <a:cs typeface="Times New Roman"/>
              </a:rPr>
              <a:t>Effects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Salt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Ice</a:t>
            </a:r>
            <a:endParaRPr sz="2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latin typeface="Times New Roman"/>
                <a:cs typeface="Times New Roman"/>
              </a:rPr>
              <a:t>Cubes".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Sciencing.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6401" y="478663"/>
            <a:ext cx="42506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2805"/>
            <a:ext cx="807593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 domestic </a:t>
            </a:r>
            <a:r>
              <a:rPr sz="2400" dirty="0">
                <a:latin typeface="Times New Roman"/>
                <a:cs typeface="Times New Roman"/>
              </a:rPr>
              <a:t>ice </a:t>
            </a:r>
            <a:r>
              <a:rPr sz="2400" spc="-5" dirty="0">
                <a:latin typeface="Times New Roman"/>
                <a:cs typeface="Times New Roman"/>
              </a:rPr>
              <a:t>cream maker </a:t>
            </a:r>
            <a:r>
              <a:rPr sz="2400" dirty="0">
                <a:latin typeface="Times New Roman"/>
                <a:cs typeface="Times New Roman"/>
              </a:rPr>
              <a:t>is a </a:t>
            </a:r>
            <a:r>
              <a:rPr sz="2400" spc="-5" dirty="0">
                <a:latin typeface="Times New Roman"/>
                <a:cs typeface="Times New Roman"/>
              </a:rPr>
              <a:t>machine used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make small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quantities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ice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cream</a:t>
            </a:r>
            <a:r>
              <a:rPr sz="2400" dirty="0">
                <a:latin typeface="Times New Roman"/>
                <a:cs typeface="Times New Roman"/>
              </a:rPr>
              <a:t> 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personal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consumption.</a:t>
            </a:r>
            <a:r>
              <a:rPr sz="2400" dirty="0">
                <a:latin typeface="Times New Roman"/>
                <a:cs typeface="Times New Roman"/>
              </a:rPr>
              <a:t> Ice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cream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makers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spc="-5" dirty="0">
                <a:latin typeface="Times New Roman"/>
                <a:cs typeface="Times New Roman"/>
              </a:rPr>
              <a:t>prepare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mixture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employing an electric </a:t>
            </a:r>
            <a:r>
              <a:rPr sz="2400" spc="-30" dirty="0">
                <a:latin typeface="Times New Roman"/>
                <a:cs typeface="Times New Roman"/>
              </a:rPr>
              <a:t>motor. 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preparation</a:t>
            </a:r>
            <a:r>
              <a:rPr sz="2400" dirty="0">
                <a:latin typeface="Times New Roman"/>
                <a:cs typeface="Times New Roman"/>
              </a:rPr>
              <a:t> 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often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chilled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through</a:t>
            </a:r>
            <a:r>
              <a:rPr sz="2400" dirty="0">
                <a:latin typeface="Times New Roman"/>
                <a:cs typeface="Times New Roman"/>
              </a:rPr>
              <a:t> either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pre-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cooling </a:t>
            </a:r>
            <a:r>
              <a:rPr sz="2400" spc="-5" dirty="0">
                <a:latin typeface="Times New Roman"/>
                <a:cs typeface="Times New Roman"/>
              </a:rPr>
              <a:t>the machine </a:t>
            </a:r>
            <a:r>
              <a:rPr sz="2400" spc="-10" dirty="0">
                <a:latin typeface="Times New Roman"/>
                <a:cs typeface="Times New Roman"/>
              </a:rPr>
              <a:t>or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employing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machine that freezes the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mixture. An </a:t>
            </a:r>
            <a:r>
              <a:rPr sz="2400" dirty="0">
                <a:latin typeface="Times New Roman"/>
                <a:cs typeface="Times New Roman"/>
              </a:rPr>
              <a:t>ice </a:t>
            </a:r>
            <a:r>
              <a:rPr sz="2400" spc="-5" dirty="0">
                <a:latin typeface="Times New Roman"/>
                <a:cs typeface="Times New Roman"/>
              </a:rPr>
              <a:t>cream maker </a:t>
            </a:r>
            <a:r>
              <a:rPr sz="2400" dirty="0">
                <a:latin typeface="Times New Roman"/>
                <a:cs typeface="Times New Roman"/>
              </a:rPr>
              <a:t>has </a:t>
            </a:r>
            <a:r>
              <a:rPr sz="2400" spc="-5" dirty="0">
                <a:latin typeface="Times New Roman"/>
                <a:cs typeface="Times New Roman"/>
              </a:rPr>
              <a:t>to simultaneously freeze </a:t>
            </a:r>
            <a:r>
              <a:rPr sz="2400" spc="-1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 mixture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while churning it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 as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aerate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mixture</a:t>
            </a:r>
            <a:r>
              <a:rPr sz="2400" spc="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avoid </a:t>
            </a:r>
            <a:r>
              <a:rPr sz="2400" dirty="0">
                <a:latin typeface="Times New Roman"/>
                <a:cs typeface="Times New Roman"/>
              </a:rPr>
              <a:t> ice </a:t>
            </a:r>
            <a:r>
              <a:rPr sz="2400" spc="-5" dirty="0">
                <a:latin typeface="Times New Roman"/>
                <a:cs typeface="Times New Roman"/>
              </a:rPr>
              <a:t>crystals. As </a:t>
            </a:r>
            <a:r>
              <a:rPr sz="2400" dirty="0">
                <a:latin typeface="Times New Roman"/>
                <a:cs typeface="Times New Roman"/>
              </a:rPr>
              <a:t>a result, </a:t>
            </a:r>
            <a:r>
              <a:rPr sz="2400" spc="-10" dirty="0">
                <a:latin typeface="Times New Roman"/>
                <a:cs typeface="Times New Roman"/>
              </a:rPr>
              <a:t>most </a:t>
            </a:r>
            <a:r>
              <a:rPr sz="2400" dirty="0">
                <a:latin typeface="Times New Roman"/>
                <a:cs typeface="Times New Roman"/>
              </a:rPr>
              <a:t>ice </a:t>
            </a:r>
            <a:r>
              <a:rPr sz="2400" spc="-5" dirty="0">
                <a:latin typeface="Times New Roman"/>
                <a:cs typeface="Times New Roman"/>
              </a:rPr>
              <a:t>creams </a:t>
            </a:r>
            <a:r>
              <a:rPr sz="2400" dirty="0">
                <a:latin typeface="Times New Roman"/>
                <a:cs typeface="Times New Roman"/>
              </a:rPr>
              <a:t>are ready to </a:t>
            </a:r>
            <a:r>
              <a:rPr sz="2400" spc="-5" dirty="0">
                <a:latin typeface="Times New Roman"/>
                <a:cs typeface="Times New Roman"/>
              </a:rPr>
              <a:t>consume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immediately.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machines,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such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certain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lower-priced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countertop </a:t>
            </a:r>
            <a:r>
              <a:rPr sz="2400" spc="-5" dirty="0">
                <a:latin typeface="Times New Roman"/>
                <a:cs typeface="Times New Roman"/>
              </a:rPr>
              <a:t>models, </a:t>
            </a:r>
            <a:r>
              <a:rPr sz="2400" dirty="0">
                <a:latin typeface="Times New Roman"/>
                <a:cs typeface="Times New Roman"/>
              </a:rPr>
              <a:t>do require </a:t>
            </a:r>
            <a:r>
              <a:rPr sz="2400" spc="-5" dirty="0">
                <a:latin typeface="Times New Roman"/>
                <a:cs typeface="Times New Roman"/>
              </a:rPr>
              <a:t>that the resulting mixture be frozen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additional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after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churning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completed.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7029" y="478663"/>
            <a:ext cx="33318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WORK</a:t>
            </a:r>
            <a:r>
              <a:rPr spc="-100" dirty="0"/>
              <a:t> </a:t>
            </a:r>
            <a:r>
              <a:rPr dirty="0"/>
              <a:t>PLAN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316" y="1565160"/>
            <a:ext cx="895350" cy="5112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9" y="1563636"/>
            <a:ext cx="1547622" cy="51128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0850" y="1593850"/>
          <a:ext cx="8248650" cy="409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7010400"/>
              </a:tblGrid>
              <a:tr h="370839"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SI.NO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DESCRIPTION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Designing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work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for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our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model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using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CREO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Design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calculations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Refining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design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Buying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materials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Constructing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electrical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circuit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printing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designed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components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Refining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 3D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printed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parts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Fixing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electrical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circuit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Assembling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3D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printed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parts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WEEK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0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Results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706879" cy="1752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6683" y="1305477"/>
            <a:ext cx="1821180" cy="15343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8067" y="1143000"/>
            <a:ext cx="2438399" cy="182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044" y="4337858"/>
            <a:ext cx="1428563" cy="15295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69796" y="4149217"/>
            <a:ext cx="1694455" cy="16316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3424" y="3962400"/>
            <a:ext cx="1759767" cy="179970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7200" y="3098800"/>
            <a:ext cx="2311400" cy="47244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420"/>
              </a:spcBef>
            </a:pPr>
            <a:r>
              <a:rPr sz="1600" b="1" dirty="0">
                <a:latin typeface="Times New Roman"/>
                <a:cs typeface="Times New Roman"/>
              </a:rPr>
              <a:t>Lithium-ion</a:t>
            </a:r>
            <a:r>
              <a:rPr sz="1600" b="1" spc="-10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Rechargeable  Battery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[4v,2amp]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62300" y="3098800"/>
            <a:ext cx="2051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/>
                <a:cs typeface="Times New Roman"/>
              </a:rPr>
              <a:t>PMDC</a:t>
            </a:r>
            <a:r>
              <a:rPr sz="1600" b="1" spc="-3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Motor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[30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rpm]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97600" y="3086100"/>
            <a:ext cx="19729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/>
                <a:cs typeface="Times New Roman"/>
              </a:rPr>
              <a:t>Adapter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[12V,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10amp]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6019800"/>
            <a:ext cx="1149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/>
                <a:cs typeface="Times New Roman"/>
              </a:rPr>
              <a:t>SPST</a:t>
            </a:r>
            <a:r>
              <a:rPr sz="1600" b="1" spc="-8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Switch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95700" y="6019800"/>
            <a:ext cx="1261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/>
                <a:cs typeface="Times New Roman"/>
              </a:rPr>
              <a:t>PLA</a:t>
            </a:r>
            <a:r>
              <a:rPr sz="1600" b="1" spc="-8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Filament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08800" y="5994400"/>
            <a:ext cx="714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Times New Roman"/>
                <a:cs typeface="Times New Roman"/>
              </a:rPr>
              <a:t>Bearing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994" y="466470"/>
            <a:ext cx="73552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SEQUENCE</a:t>
            </a:r>
            <a:r>
              <a:rPr spc="-5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0" dirty="0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9941"/>
            <a:ext cx="5232400" cy="41236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2D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DRAFTING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3D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0" dirty="0">
                <a:latin typeface="Calibri"/>
                <a:cs typeface="Calibri"/>
              </a:rPr>
              <a:t>L-KEYWAY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LOCK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SYSTEM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ELETRICAL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CIRCUIT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DIAGRAM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ASSEMBLED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DRAWING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  <a:tab pos="998219" algn="l"/>
              </a:tabLst>
            </a:pPr>
            <a:r>
              <a:rPr sz="3200" dirty="0">
                <a:latin typeface="Calibri"/>
                <a:cs typeface="Calibri"/>
              </a:rPr>
              <a:t>3D	PRINTED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60" dirty="0">
                <a:latin typeface="Calibri"/>
                <a:cs typeface="Calibri"/>
              </a:rPr>
              <a:t>PARTS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NO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LOAD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TEST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RUN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7557" y="254000"/>
            <a:ext cx="3011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2D</a:t>
            </a:r>
            <a:r>
              <a:rPr sz="3600" spc="-75" dirty="0"/>
              <a:t> </a:t>
            </a:r>
            <a:r>
              <a:rPr sz="3600" dirty="0"/>
              <a:t>DRAFTING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813047"/>
            <a:ext cx="3305555" cy="25496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232" y="3784091"/>
            <a:ext cx="3291840" cy="25435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4232" y="963167"/>
            <a:ext cx="3276600" cy="25359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" y="963167"/>
            <a:ext cx="3276600" cy="25359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66900" y="3505200"/>
            <a:ext cx="1301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Outer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Cylinder.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42000" y="3492500"/>
            <a:ext cx="1266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Inner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Cylinder.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86500" y="6362700"/>
            <a:ext cx="426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Hub.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4900" y="6375400"/>
            <a:ext cx="550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Blade.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08" y="466344"/>
            <a:ext cx="3259836" cy="25206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200" y="466344"/>
            <a:ext cx="3308604" cy="25572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8200" y="3488435"/>
            <a:ext cx="3308604" cy="25587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468" y="3488435"/>
            <a:ext cx="3302507" cy="25420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70100" y="6032500"/>
            <a:ext cx="5054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Cap1.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0100" y="3035300"/>
            <a:ext cx="5054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Cap2.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0000" y="3035300"/>
            <a:ext cx="2282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Moter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Battery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Section.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4500" y="6070600"/>
            <a:ext cx="1442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Top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Section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Cap.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3061" y="221056"/>
            <a:ext cx="28371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3D</a:t>
            </a:r>
            <a:r>
              <a:rPr spc="-80" dirty="0"/>
              <a:t> </a:t>
            </a:r>
            <a:r>
              <a:rPr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0" y="4343400"/>
            <a:ext cx="3352800" cy="2209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990600"/>
            <a:ext cx="3352800" cy="29931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600" y="990600"/>
            <a:ext cx="3124200" cy="29855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" y="4343400"/>
            <a:ext cx="3054096" cy="2209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76400" y="3975100"/>
            <a:ext cx="1566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3D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Inner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Cylinder.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1200" y="3975100"/>
            <a:ext cx="1600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3D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Outer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Cylinder.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3600" y="6527800"/>
            <a:ext cx="804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3D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Cap2.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6500" y="6553200"/>
            <a:ext cx="849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3D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Blade.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875</Words>
  <Application>Microsoft Office PowerPoint</Application>
  <PresentationFormat>On-screen Show (4:3)</PresentationFormat>
  <Paragraphs>141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 MT</vt:lpstr>
      <vt:lpstr>Calibri</vt:lpstr>
      <vt:lpstr>Times New Roman</vt:lpstr>
      <vt:lpstr>Office Theme</vt:lpstr>
      <vt:lpstr>ICE CREAM MAKER AS AN ACCESSORY OF  AN REFRIGERATOR</vt:lpstr>
      <vt:lpstr>ABSTRACT</vt:lpstr>
      <vt:lpstr>INTRODUCTION</vt:lpstr>
      <vt:lpstr>WORK PLAN</vt:lpstr>
      <vt:lpstr>PowerPoint Presentation</vt:lpstr>
      <vt:lpstr>SEQUENCE OF OPERATIONS</vt:lpstr>
      <vt:lpstr>2D DRAFTING</vt:lpstr>
      <vt:lpstr>PowerPoint Presentation</vt:lpstr>
      <vt:lpstr>3D MODEL</vt:lpstr>
      <vt:lpstr>PowerPoint Presentation</vt:lpstr>
      <vt:lpstr>L-KEY WAY LOCK SYSTEM</vt:lpstr>
      <vt:lpstr>ELECTRICAL CIRCUIT DIAGRAM</vt:lpstr>
      <vt:lpstr>ASSEMBLED DRAWING</vt:lpstr>
      <vt:lpstr>3D PRINTED PARTS</vt:lpstr>
      <vt:lpstr>NO LOAD TEST RUN</vt:lpstr>
      <vt:lpstr>FINAL PRODUCT</vt:lpstr>
      <vt:lpstr>FINAL RESULT</vt:lpstr>
      <vt:lpstr>FINANCIAL MANAGEMENT</vt:lpstr>
      <vt:lpstr>CONCLUSION</vt:lpstr>
      <vt:lpstr>WHAT’S NEXT</vt:lpstr>
      <vt:lpstr>REFERENCES: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</dc:creator>
  <cp:lastModifiedBy>Microsoft account</cp:lastModifiedBy>
  <cp:revision>1</cp:revision>
  <dcterms:created xsi:type="dcterms:W3CDTF">2023-05-22T17:12:42Z</dcterms:created>
  <dcterms:modified xsi:type="dcterms:W3CDTF">2023-05-22T14:46:36Z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2023-05-22T00:00:00Z</vt:filetime>
  </property>
</Properties>
</file>